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6" r:id="rId4"/>
    <p:sldId id="258" r:id="rId5"/>
    <p:sldId id="259" r:id="rId6"/>
    <p:sldId id="267" r:id="rId7"/>
    <p:sldId id="260" r:id="rId8"/>
    <p:sldId id="261" r:id="rId9"/>
    <p:sldId id="262" r:id="rId10"/>
    <p:sldId id="263" r:id="rId11"/>
    <p:sldId id="264" r:id="rId12"/>
    <p:sldId id="265" r:id="rId13"/>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46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F368714-9041-443E-811C-5F73AB802ED6}" type="datetimeFigureOut">
              <a:rPr lang="fr-FR" smtClean="0"/>
              <a:pPr/>
              <a:t>19/12/2015</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941F26B-2768-4D6D-A4D8-0DD68DB710FB}"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C59A4A3-B5FE-4A6B-A3E0-88AEA9E17510}"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C59A4A3-B5FE-4A6B-A3E0-88AEA9E17510}" type="slidenum">
              <a:rPr lang="fr-FR" smtClean="0"/>
              <a:pPr/>
              <a:t>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19/12/2015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19/12/2015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19/12/2015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19/12/2015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19/12/2015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19/12/2015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19/12/2015</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19/12/2015</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19/12/2015</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19/12/2015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19/12/2015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19/12/2015</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ZoneTexte 4"/>
          <p:cNvSpPr txBox="1"/>
          <p:nvPr/>
        </p:nvSpPr>
        <p:spPr>
          <a:xfrm>
            <a:off x="1619672" y="404664"/>
            <a:ext cx="6408712" cy="954107"/>
          </a:xfrm>
          <a:prstGeom prst="rect">
            <a:avLst/>
          </a:prstGeom>
          <a:noFill/>
        </p:spPr>
        <p:txBody>
          <a:bodyPr wrap="square" rtlCol="0">
            <a:spAutoFit/>
          </a:bodyPr>
          <a:lstStyle/>
          <a:p>
            <a:pPr algn="ctr"/>
            <a:r>
              <a:rPr lang="fr-FR" sz="2800" b="1" u="sng" dirty="0" smtClean="0">
                <a:solidFill>
                  <a:srgbClr val="FFFF00"/>
                </a:solidFill>
              </a:rPr>
              <a:t>Association </a:t>
            </a:r>
            <a:r>
              <a:rPr lang="fr-FR" sz="2800" b="1" u="sng" dirty="0" err="1" smtClean="0">
                <a:solidFill>
                  <a:srgbClr val="FFFF00"/>
                </a:solidFill>
              </a:rPr>
              <a:t>Tifaouine</a:t>
            </a:r>
            <a:r>
              <a:rPr lang="fr-FR" sz="2800" b="1" u="sng" dirty="0" smtClean="0">
                <a:solidFill>
                  <a:srgbClr val="FFFF00"/>
                </a:solidFill>
              </a:rPr>
              <a:t> pour le développement </a:t>
            </a:r>
            <a:r>
              <a:rPr lang="fr-FR" sz="2800" b="1" u="sng" dirty="0" err="1" smtClean="0">
                <a:solidFill>
                  <a:srgbClr val="FFFF00"/>
                </a:solidFill>
              </a:rPr>
              <a:t>auDouar</a:t>
            </a:r>
            <a:r>
              <a:rPr lang="fr-FR" sz="2800" b="1" u="sng" dirty="0" smtClean="0">
                <a:solidFill>
                  <a:srgbClr val="FFFF00"/>
                </a:solidFill>
              </a:rPr>
              <a:t> </a:t>
            </a:r>
            <a:r>
              <a:rPr lang="fr-FR" sz="2800" b="1" u="sng" dirty="0" err="1" smtClean="0">
                <a:solidFill>
                  <a:srgbClr val="FFFF00"/>
                </a:solidFill>
              </a:rPr>
              <a:t>Tignatine</a:t>
            </a:r>
            <a:r>
              <a:rPr lang="fr-FR" sz="2800" b="1" u="sng" dirty="0" smtClean="0">
                <a:solidFill>
                  <a:srgbClr val="FFFF00"/>
                </a:solidFill>
              </a:rPr>
              <a:t> </a:t>
            </a:r>
            <a:endParaRPr lang="fr-FR" sz="2800" b="1" u="sng"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 y="0"/>
            <a:ext cx="4499992" cy="270892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0" y="2708920"/>
            <a:ext cx="9180512" cy="4149080"/>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4499992" y="0"/>
            <a:ext cx="4644008" cy="2708920"/>
          </a:xfrm>
          <a:prstGeom prst="rect">
            <a:avLst/>
          </a:prstGeom>
          <a:noFill/>
          <a:ln w="9525">
            <a:noFill/>
            <a:miter lim="800000"/>
            <a:headEnd/>
            <a:tailEnd/>
          </a:ln>
        </p:spPr>
      </p:pic>
      <p:cxnSp>
        <p:nvCxnSpPr>
          <p:cNvPr id="5" name="Connecteur droit 4"/>
          <p:cNvCxnSpPr/>
          <p:nvPr/>
        </p:nvCxnSpPr>
        <p:spPr>
          <a:xfrm>
            <a:off x="4499992" y="0"/>
            <a:ext cx="0" cy="270892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a:off x="0" y="2708920"/>
            <a:ext cx="9144000"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4293096"/>
            <a:ext cx="4499992" cy="2564904"/>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4572000" y="4293096"/>
            <a:ext cx="4572000" cy="2564904"/>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0" y="0"/>
            <a:ext cx="9144000" cy="4293096"/>
          </a:xfrm>
          <a:prstGeom prst="rect">
            <a:avLst/>
          </a:prstGeom>
          <a:noFill/>
          <a:ln w="9525">
            <a:noFill/>
            <a:miter lim="800000"/>
            <a:headEnd/>
            <a:tailEnd/>
          </a:ln>
        </p:spPr>
      </p:pic>
      <p:cxnSp>
        <p:nvCxnSpPr>
          <p:cNvPr id="5" name="Connecteur droit 4"/>
          <p:cNvCxnSpPr/>
          <p:nvPr/>
        </p:nvCxnSpPr>
        <p:spPr>
          <a:xfrm>
            <a:off x="0" y="4221088"/>
            <a:ext cx="9144000"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a:off x="4572000" y="4293096"/>
            <a:ext cx="0" cy="2564904"/>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 y="0"/>
            <a:ext cx="4572000" cy="6858000"/>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4572000" y="0"/>
            <a:ext cx="4572000" cy="6858000"/>
          </a:xfrm>
          <a:prstGeom prst="rect">
            <a:avLst/>
          </a:prstGeom>
          <a:noFill/>
          <a:ln w="9525">
            <a:noFill/>
            <a:miter lim="800000"/>
            <a:headEnd/>
            <a:tailEnd/>
          </a:ln>
        </p:spPr>
      </p:pic>
      <p:cxnSp>
        <p:nvCxnSpPr>
          <p:cNvPr id="4" name="Connecteur droit 3"/>
          <p:cNvCxnSpPr/>
          <p:nvPr/>
        </p:nvCxnSpPr>
        <p:spPr>
          <a:xfrm>
            <a:off x="4572000" y="0"/>
            <a:ext cx="0" cy="685800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1475656" y="260648"/>
            <a:ext cx="6408712" cy="576064"/>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dirty="0"/>
          </a:p>
        </p:txBody>
      </p:sp>
      <p:sp>
        <p:nvSpPr>
          <p:cNvPr id="5" name="ZoneTexte 4"/>
          <p:cNvSpPr txBox="1"/>
          <p:nvPr/>
        </p:nvSpPr>
        <p:spPr>
          <a:xfrm>
            <a:off x="395536" y="948690"/>
            <a:ext cx="8280920" cy="5909310"/>
          </a:xfrm>
          <a:prstGeom prst="rect">
            <a:avLst/>
          </a:prstGeom>
          <a:noFill/>
        </p:spPr>
        <p:txBody>
          <a:bodyPr wrap="square" rtlCol="0">
            <a:spAutoFit/>
          </a:bodyPr>
          <a:lstStyle/>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p:txBody>
      </p:sp>
      <p:sp>
        <p:nvSpPr>
          <p:cNvPr id="7" name="ZoneTexte 6"/>
          <p:cNvSpPr txBox="1"/>
          <p:nvPr/>
        </p:nvSpPr>
        <p:spPr>
          <a:xfrm>
            <a:off x="467544" y="1412777"/>
            <a:ext cx="8352928" cy="4062651"/>
          </a:xfrm>
          <a:prstGeom prst="rect">
            <a:avLst/>
          </a:prstGeom>
          <a:noFill/>
        </p:spPr>
        <p:txBody>
          <a:bodyPr wrap="square" rtlCol="0">
            <a:spAutoFit/>
          </a:bodyPr>
          <a:lstStyle/>
          <a:p>
            <a:r>
              <a:rPr lang="fr-FR" dirty="0"/>
              <a:t> </a:t>
            </a:r>
            <a:r>
              <a:rPr lang="fr-FR" sz="1600" dirty="0" smtClean="0"/>
              <a:t>Dénomination : Association </a:t>
            </a:r>
            <a:r>
              <a:rPr lang="fr-FR" sz="1600" dirty="0" err="1" smtClean="0"/>
              <a:t>Tifaouine</a:t>
            </a:r>
            <a:r>
              <a:rPr lang="fr-FR" sz="1600" dirty="0" smtClean="0"/>
              <a:t> pour le Développement au Douar </a:t>
            </a:r>
            <a:r>
              <a:rPr lang="fr-FR" sz="1600" dirty="0" err="1" smtClean="0"/>
              <a:t>Tignatine</a:t>
            </a:r>
            <a:r>
              <a:rPr lang="fr-FR" sz="1600" dirty="0" smtClean="0"/>
              <a:t> </a:t>
            </a:r>
          </a:p>
          <a:p>
            <a:r>
              <a:rPr lang="fr-FR" sz="1600" dirty="0" smtClean="0"/>
              <a:t>Adresse : Douar </a:t>
            </a:r>
            <a:r>
              <a:rPr lang="fr-FR" sz="1600" dirty="0" err="1" smtClean="0"/>
              <a:t>Tignantine</a:t>
            </a:r>
            <a:r>
              <a:rPr lang="fr-FR" sz="1600" dirty="0" smtClean="0"/>
              <a:t>, Commune Rurale Al </a:t>
            </a:r>
            <a:r>
              <a:rPr lang="fr-FR" sz="1600" dirty="0" err="1" smtClean="0"/>
              <a:t>Faid</a:t>
            </a:r>
            <a:r>
              <a:rPr lang="fr-FR" sz="1600" dirty="0" smtClean="0"/>
              <a:t> –</a:t>
            </a:r>
            <a:r>
              <a:rPr lang="fr-FR" sz="1600" dirty="0" err="1" smtClean="0"/>
              <a:t>Caidat</a:t>
            </a:r>
            <a:r>
              <a:rPr lang="fr-FR" sz="1600" dirty="0" smtClean="0"/>
              <a:t> </a:t>
            </a:r>
            <a:r>
              <a:rPr lang="fr-FR" sz="1600" dirty="0" err="1" smtClean="0"/>
              <a:t>Aoulouz</a:t>
            </a:r>
            <a:r>
              <a:rPr lang="fr-FR" sz="1600" dirty="0" smtClean="0"/>
              <a:t>, Cercle </a:t>
            </a:r>
            <a:r>
              <a:rPr lang="fr-FR" sz="1600" dirty="0" err="1" smtClean="0"/>
              <a:t>Oulad</a:t>
            </a:r>
            <a:r>
              <a:rPr lang="fr-FR" sz="1600" dirty="0" smtClean="0"/>
              <a:t> </a:t>
            </a:r>
            <a:r>
              <a:rPr lang="fr-FR" sz="1600" dirty="0" err="1" smtClean="0"/>
              <a:t>Berhil</a:t>
            </a:r>
            <a:r>
              <a:rPr lang="fr-FR" sz="1600" dirty="0" smtClean="0"/>
              <a:t>- Province de </a:t>
            </a:r>
            <a:r>
              <a:rPr lang="fr-FR" sz="1600" dirty="0" err="1" smtClean="0"/>
              <a:t>Taroudante</a:t>
            </a:r>
            <a:endParaRPr lang="fr-FR" sz="1600" dirty="0" smtClean="0"/>
          </a:p>
          <a:p>
            <a:r>
              <a:rPr lang="fr-FR" sz="1600" dirty="0" smtClean="0"/>
              <a:t> </a:t>
            </a:r>
          </a:p>
          <a:p>
            <a:r>
              <a:rPr lang="ar-SA" sz="1600" dirty="0" err="1" smtClean="0"/>
              <a:t>-</a:t>
            </a:r>
            <a:r>
              <a:rPr lang="fr-FR" sz="1600" dirty="0" smtClean="0"/>
              <a:t> Région : </a:t>
            </a:r>
            <a:r>
              <a:rPr lang="fr-FR" sz="1600" dirty="0" err="1" smtClean="0"/>
              <a:t>Souss</a:t>
            </a:r>
            <a:r>
              <a:rPr lang="fr-FR" sz="1600" dirty="0" smtClean="0"/>
              <a:t> </a:t>
            </a:r>
            <a:r>
              <a:rPr lang="fr-FR" sz="1600" dirty="0" smtClean="0"/>
              <a:t>Massa</a:t>
            </a:r>
            <a:endParaRPr lang="fr-FR" sz="1600" dirty="0" smtClean="0"/>
          </a:p>
          <a:p>
            <a:r>
              <a:rPr lang="fr-FR" sz="1600" dirty="0" smtClean="0"/>
              <a:t> </a:t>
            </a:r>
          </a:p>
          <a:p>
            <a:r>
              <a:rPr lang="fr-FR" sz="1600" dirty="0" smtClean="0"/>
              <a:t>- Date de création : 21 Mars 2008</a:t>
            </a:r>
          </a:p>
          <a:p>
            <a:r>
              <a:rPr lang="fr-FR" sz="1600" dirty="0" smtClean="0"/>
              <a:t> </a:t>
            </a:r>
          </a:p>
          <a:p>
            <a:r>
              <a:rPr lang="fr-FR" sz="1600" dirty="0" smtClean="0"/>
              <a:t>- Dépôt légal définitif    </a:t>
            </a:r>
          </a:p>
          <a:p>
            <a:r>
              <a:rPr lang="fr-FR" sz="1600" dirty="0" smtClean="0"/>
              <a:t> </a:t>
            </a:r>
          </a:p>
          <a:p>
            <a:r>
              <a:rPr lang="fr-FR" sz="1600" dirty="0" smtClean="0"/>
              <a:t>- Nombre d’Adhérent : 11 dont une femme</a:t>
            </a:r>
          </a:p>
          <a:p>
            <a:r>
              <a:rPr lang="fr-FR" sz="1600" dirty="0" smtClean="0"/>
              <a:t> </a:t>
            </a:r>
          </a:p>
          <a:p>
            <a:r>
              <a:rPr lang="fr-FR" sz="1600" dirty="0" smtClean="0"/>
              <a:t>- Responsables de l’association </a:t>
            </a:r>
          </a:p>
          <a:p>
            <a:r>
              <a:rPr lang="fr-FR" sz="1600" dirty="0" smtClean="0"/>
              <a:t> </a:t>
            </a:r>
          </a:p>
          <a:p>
            <a:r>
              <a:rPr lang="fr-FR" sz="1600" dirty="0" smtClean="0"/>
              <a:t> </a:t>
            </a:r>
          </a:p>
          <a:p>
            <a:r>
              <a:rPr lang="fr-FR" sz="1600" dirty="0" smtClean="0"/>
              <a:t>Gsm  :  0661 17 76 </a:t>
            </a:r>
            <a:r>
              <a:rPr lang="fr-FR" sz="1600" dirty="0" smtClean="0"/>
              <a:t>96    0662 89 13 51 </a:t>
            </a:r>
            <a:endParaRPr lang="fr-FR" sz="1600" dirty="0"/>
          </a:p>
        </p:txBody>
      </p:sp>
      <p:sp>
        <p:nvSpPr>
          <p:cNvPr id="8" name="ZoneTexte 7"/>
          <p:cNvSpPr txBox="1"/>
          <p:nvPr/>
        </p:nvSpPr>
        <p:spPr>
          <a:xfrm>
            <a:off x="611560" y="332656"/>
            <a:ext cx="8064896" cy="523220"/>
          </a:xfrm>
          <a:prstGeom prst="rect">
            <a:avLst/>
          </a:prstGeom>
          <a:noFill/>
        </p:spPr>
        <p:txBody>
          <a:bodyPr wrap="square" rtlCol="0">
            <a:spAutoFit/>
          </a:bodyPr>
          <a:lstStyle/>
          <a:p>
            <a:pPr algn="ctr"/>
            <a:r>
              <a:rPr lang="fr-FR" sz="2800" b="1" dirty="0" smtClean="0">
                <a:latin typeface="Times New Roman" pitchFamily="18" charset="0"/>
                <a:cs typeface="Times New Roman" pitchFamily="18" charset="0"/>
              </a:rPr>
              <a:t>PRESENTATION DE L’ASSOCIATION </a:t>
            </a:r>
            <a:endParaRPr lang="fr-FR"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65365" y="332656"/>
            <a:ext cx="6094233" cy="400110"/>
          </a:xfrm>
          <a:prstGeom prst="rect">
            <a:avLst/>
          </a:prstGeom>
        </p:spPr>
        <p:txBody>
          <a:bodyPr wrap="none">
            <a:spAutoFit/>
          </a:bodyPr>
          <a:lstStyle/>
          <a:p>
            <a:pPr algn="ctr"/>
            <a:r>
              <a:rPr lang="fr-FR" sz="2000" b="1" dirty="0" smtClean="0">
                <a:latin typeface="Times New Roman" pitchFamily="18" charset="0"/>
                <a:cs typeface="Times New Roman" pitchFamily="18" charset="0"/>
              </a:rPr>
              <a:t>QUELQUES REALISATIONS DE L’ASSOCIATION</a:t>
            </a:r>
          </a:p>
        </p:txBody>
      </p:sp>
      <p:sp>
        <p:nvSpPr>
          <p:cNvPr id="4" name="Rectangle à coins arrondis 3"/>
          <p:cNvSpPr/>
          <p:nvPr/>
        </p:nvSpPr>
        <p:spPr>
          <a:xfrm>
            <a:off x="1403648" y="332656"/>
            <a:ext cx="6120680" cy="4320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u="sng" dirty="0" smtClean="0">
                <a:latin typeface="Times New Roman" pitchFamily="18" charset="0"/>
                <a:cs typeface="Times New Roman" pitchFamily="18" charset="0"/>
              </a:rPr>
              <a:t>Données démographiques, Economiques et Sociales </a:t>
            </a:r>
            <a:endParaRPr lang="fr-FR" sz="2000" dirty="0">
              <a:latin typeface="Times New Roman" pitchFamily="18" charset="0"/>
              <a:cs typeface="Times New Roman" pitchFamily="18" charset="0"/>
            </a:endParaRPr>
          </a:p>
        </p:txBody>
      </p:sp>
      <p:sp>
        <p:nvSpPr>
          <p:cNvPr id="5" name="ZoneTexte 4"/>
          <p:cNvSpPr txBox="1"/>
          <p:nvPr/>
        </p:nvSpPr>
        <p:spPr>
          <a:xfrm>
            <a:off x="827584" y="1412776"/>
            <a:ext cx="7560840" cy="3693319"/>
          </a:xfrm>
          <a:prstGeom prst="rect">
            <a:avLst/>
          </a:prstGeom>
          <a:noFill/>
        </p:spPr>
        <p:txBody>
          <a:bodyPr wrap="square" rtlCol="0">
            <a:spAutoFit/>
          </a:bodyPr>
          <a:lstStyle/>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a:p>
        </p:txBody>
      </p:sp>
      <p:sp>
        <p:nvSpPr>
          <p:cNvPr id="7" name="ZoneTexte 6"/>
          <p:cNvSpPr txBox="1"/>
          <p:nvPr/>
        </p:nvSpPr>
        <p:spPr>
          <a:xfrm>
            <a:off x="827584" y="1124744"/>
            <a:ext cx="7560840" cy="5078313"/>
          </a:xfrm>
          <a:prstGeom prst="rect">
            <a:avLst/>
          </a:prstGeom>
          <a:noFill/>
        </p:spPr>
        <p:txBody>
          <a:bodyPr wrap="square" rtlCol="0">
            <a:spAutoFit/>
          </a:bodyPr>
          <a:lstStyle/>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a:p>
        </p:txBody>
      </p:sp>
      <p:sp>
        <p:nvSpPr>
          <p:cNvPr id="13" name="ZoneTexte 12"/>
          <p:cNvSpPr txBox="1"/>
          <p:nvPr/>
        </p:nvSpPr>
        <p:spPr>
          <a:xfrm>
            <a:off x="979984" y="980728"/>
            <a:ext cx="7560840" cy="5262979"/>
          </a:xfrm>
          <a:prstGeom prst="rect">
            <a:avLst/>
          </a:prstGeom>
          <a:noFill/>
        </p:spPr>
        <p:txBody>
          <a:bodyPr wrap="square" rtlCol="0">
            <a:spAutoFit/>
          </a:bodyPr>
          <a:lstStyle/>
          <a:p>
            <a:r>
              <a:rPr lang="fr-FR" sz="1400" dirty="0" smtClean="0"/>
              <a:t>Le Douar TIGNATINE se situe géographiquement au centre de la Commune Rurale d’Al </a:t>
            </a:r>
            <a:r>
              <a:rPr lang="fr-FR" sz="1400" dirty="0" err="1" smtClean="0"/>
              <a:t>Faid</a:t>
            </a:r>
            <a:r>
              <a:rPr lang="fr-FR" sz="1400" dirty="0" smtClean="0"/>
              <a:t>, </a:t>
            </a:r>
            <a:r>
              <a:rPr lang="fr-FR" sz="1400" dirty="0" err="1" smtClean="0"/>
              <a:t>Caida</a:t>
            </a:r>
            <a:r>
              <a:rPr lang="fr-FR" sz="1400" dirty="0" smtClean="0"/>
              <a:t> </a:t>
            </a:r>
            <a:r>
              <a:rPr lang="fr-FR" sz="1400" dirty="0" err="1" smtClean="0"/>
              <a:t>Aoulouz</a:t>
            </a:r>
            <a:r>
              <a:rPr lang="fr-FR" sz="1400" dirty="0" smtClean="0"/>
              <a:t>, Cercle </a:t>
            </a:r>
            <a:r>
              <a:rPr lang="fr-FR" sz="1400" dirty="0" err="1" smtClean="0"/>
              <a:t>Ouled</a:t>
            </a:r>
            <a:r>
              <a:rPr lang="fr-FR" sz="1400" dirty="0" smtClean="0"/>
              <a:t> </a:t>
            </a:r>
            <a:r>
              <a:rPr lang="fr-FR" sz="1400" dirty="0" err="1" smtClean="0"/>
              <a:t>Berrehil</a:t>
            </a:r>
            <a:r>
              <a:rPr lang="fr-FR" sz="1400" dirty="0" smtClean="0"/>
              <a:t> à la Province de Taroudant. </a:t>
            </a:r>
          </a:p>
          <a:p>
            <a:r>
              <a:rPr lang="fr-FR" sz="1400" dirty="0" smtClean="0"/>
              <a:t> </a:t>
            </a:r>
          </a:p>
          <a:p>
            <a:r>
              <a:rPr lang="fr-FR" sz="1400" dirty="0" smtClean="0"/>
              <a:t>Le nombre d’habitants selon les dernières statistiques disponibles se chiffre à 860, composé de 106 familles dont moyenne de nombre de personnes par famille est de 6.</a:t>
            </a:r>
          </a:p>
          <a:p>
            <a:r>
              <a:rPr lang="fr-FR" sz="1400" dirty="0" smtClean="0"/>
              <a:t> </a:t>
            </a:r>
          </a:p>
          <a:p>
            <a:r>
              <a:rPr lang="fr-FR" sz="1400" dirty="0" smtClean="0"/>
              <a:t>L’agriculture traditionnelle permet le développement des cultures vivrières à très faible productivité et destinée surtout à la consommation locale. (Orge surtout), seule la production de l’huile d’Argan permet d’assurer à la population des revenues moyens en égard aux moyens traditionnels d’extraction utilisés.</a:t>
            </a:r>
          </a:p>
          <a:p>
            <a:r>
              <a:rPr lang="fr-FR" sz="1400" dirty="0" smtClean="0"/>
              <a:t> </a:t>
            </a:r>
          </a:p>
          <a:p>
            <a:r>
              <a:rPr lang="fr-FR" sz="1400" dirty="0" smtClean="0"/>
              <a:t>L’élevage pratiqué est surtout celui des caprins.</a:t>
            </a:r>
          </a:p>
          <a:p>
            <a:r>
              <a:rPr lang="fr-FR" sz="1400" dirty="0" smtClean="0"/>
              <a:t> </a:t>
            </a:r>
          </a:p>
          <a:p>
            <a:r>
              <a:rPr lang="fr-FR" sz="1400" dirty="0" smtClean="0"/>
              <a:t>Cependant, les revenus de cette activité ne sont pas à même d’assurer l’autosuffisance.</a:t>
            </a:r>
          </a:p>
          <a:p>
            <a:r>
              <a:rPr lang="fr-FR" sz="1400" dirty="0" smtClean="0"/>
              <a:t> </a:t>
            </a:r>
          </a:p>
          <a:p>
            <a:r>
              <a:rPr lang="fr-FR" sz="1400" dirty="0" smtClean="0"/>
              <a:t>En plus des activités ménagères quotidiennes, la femme du Douar est active du fait qu’elle travaille dure dans les champs et perfectionne la pratique de certains métiers artisanaux, tels la broderie et la conception d’articles artisanaux à base de bois, soie de coton.</a:t>
            </a:r>
          </a:p>
          <a:p>
            <a:r>
              <a:rPr lang="fr-FR" sz="1400" dirty="0" smtClean="0"/>
              <a:t> </a:t>
            </a:r>
          </a:p>
          <a:p>
            <a:r>
              <a:rPr lang="fr-FR" sz="1400" dirty="0" smtClean="0"/>
              <a:t>D’autres groupements actifs exercent dans la région tels les associations et les coopératives, mais visent d’autres objectifs tel que l’entretien des mosquées, la production et l’extraction de l’huile d’argan, restauration des sentiers et pistes, approvisionnement du douar en eau potable et autres. Une nécessité de travail en commun ou en coordination est souhaitable, tel est l’objectif visé par l’association TIFAOUINE pour le Développement au Douar TIGNATINE</a:t>
            </a:r>
            <a:endParaRPr lang="fr-FR"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987824" y="1412776"/>
            <a:ext cx="237566" cy="369332"/>
          </a:xfrm>
          <a:prstGeom prst="rect">
            <a:avLst/>
          </a:prstGeom>
          <a:noFill/>
        </p:spPr>
        <p:txBody>
          <a:bodyPr wrap="none" rtlCol="0">
            <a:spAutoFit/>
          </a:bodyPr>
          <a:lstStyle/>
          <a:p>
            <a:r>
              <a:rPr lang="fr-FR" smtClean="0"/>
              <a:t> </a:t>
            </a:r>
            <a:endParaRPr lang="fr-FR"/>
          </a:p>
        </p:txBody>
      </p:sp>
      <p:sp>
        <p:nvSpPr>
          <p:cNvPr id="4" name="ZoneTexte 3"/>
          <p:cNvSpPr txBox="1"/>
          <p:nvPr/>
        </p:nvSpPr>
        <p:spPr>
          <a:xfrm>
            <a:off x="683568" y="836712"/>
            <a:ext cx="1565500" cy="369332"/>
          </a:xfrm>
          <a:prstGeom prst="rect">
            <a:avLst/>
          </a:prstGeom>
          <a:noFill/>
        </p:spPr>
        <p:txBody>
          <a:bodyPr wrap="square" rtlCol="0">
            <a:spAutoFit/>
          </a:bodyPr>
          <a:lstStyle/>
          <a:p>
            <a:r>
              <a:rPr lang="fr-FR" dirty="0" smtClean="0"/>
              <a:t>   </a:t>
            </a:r>
            <a:endParaRPr lang="fr-FR" dirty="0"/>
          </a:p>
        </p:txBody>
      </p:sp>
      <p:sp>
        <p:nvSpPr>
          <p:cNvPr id="5" name="ZoneTexte 4"/>
          <p:cNvSpPr txBox="1"/>
          <p:nvPr/>
        </p:nvSpPr>
        <p:spPr>
          <a:xfrm>
            <a:off x="755576" y="1502688"/>
            <a:ext cx="7776864" cy="4985980"/>
          </a:xfrm>
          <a:prstGeom prst="rect">
            <a:avLst/>
          </a:prstGeom>
          <a:noFill/>
        </p:spPr>
        <p:txBody>
          <a:bodyPr wrap="square" rtlCol="0">
            <a:spAutoFit/>
          </a:bodyPr>
          <a:lstStyle/>
          <a:p>
            <a:pPr lvl="0">
              <a:buFont typeface="Wingdings" pitchFamily="2" charset="2"/>
              <a:buChar char="Ø"/>
            </a:pPr>
            <a:r>
              <a:rPr lang="fr-FR" sz="1600" dirty="0" smtClean="0"/>
              <a:t> Amélioration de la situation de la femme et de l’enfant </a:t>
            </a:r>
          </a:p>
          <a:p>
            <a:pPr lvl="0">
              <a:buFont typeface="Wingdings" pitchFamily="2" charset="2"/>
              <a:buChar char="Ø"/>
            </a:pPr>
            <a:r>
              <a:rPr lang="fr-FR" sz="1600" dirty="0" smtClean="0"/>
              <a:t> La promotion de la femme rurale </a:t>
            </a:r>
          </a:p>
          <a:p>
            <a:pPr lvl="0">
              <a:buFont typeface="Wingdings" pitchFamily="2" charset="2"/>
              <a:buChar char="Ø"/>
            </a:pPr>
            <a:r>
              <a:rPr lang="fr-FR" sz="1600" dirty="0" smtClean="0"/>
              <a:t> La lutte contre l’abandon scolaire</a:t>
            </a:r>
          </a:p>
          <a:p>
            <a:pPr lvl="0">
              <a:buFont typeface="Wingdings" pitchFamily="2" charset="2"/>
              <a:buChar char="Ø"/>
            </a:pPr>
            <a:r>
              <a:rPr lang="fr-FR" sz="1600" dirty="0" smtClean="0"/>
              <a:t> Développement local des points de vue économiques et sociaux </a:t>
            </a:r>
          </a:p>
          <a:p>
            <a:pPr lvl="0">
              <a:buFont typeface="Wingdings" pitchFamily="2" charset="2"/>
              <a:buChar char="Ø"/>
            </a:pPr>
            <a:r>
              <a:rPr lang="fr-FR" sz="1600" dirty="0" smtClean="0"/>
              <a:t> Etablissement de partenariats avec des organisations nationales et internationales pour</a:t>
            </a:r>
          </a:p>
          <a:p>
            <a:pPr lvl="0"/>
            <a:r>
              <a:rPr lang="fr-FR" sz="1600" dirty="0" smtClean="0"/>
              <a:t>    le développement local </a:t>
            </a:r>
          </a:p>
          <a:p>
            <a:pPr lvl="0">
              <a:buFont typeface="Wingdings" pitchFamily="2" charset="2"/>
              <a:buChar char="Ø"/>
            </a:pPr>
            <a:r>
              <a:rPr lang="fr-FR" sz="1600" dirty="0" smtClean="0"/>
              <a:t> Conservation et entretien du patrimoine culturel et civilisateur.</a:t>
            </a:r>
          </a:p>
          <a:p>
            <a:pPr lvl="0">
              <a:buFont typeface="Wingdings" pitchFamily="2" charset="2"/>
              <a:buChar char="Ø"/>
            </a:pPr>
            <a:r>
              <a:rPr lang="fr-FR" sz="1600" dirty="0" smtClean="0"/>
              <a:t> Protection de l’environnement et surtout de l’Arganier</a:t>
            </a:r>
          </a:p>
          <a:p>
            <a:pPr lvl="0">
              <a:buFont typeface="Wingdings" pitchFamily="2" charset="2"/>
              <a:buChar char="Ø"/>
            </a:pPr>
            <a:r>
              <a:rPr lang="fr-FR" sz="1600" dirty="0" smtClean="0"/>
              <a:t> Contribution au développement de la culture amazigh</a:t>
            </a:r>
          </a:p>
          <a:p>
            <a:pPr lvl="0">
              <a:buFont typeface="Wingdings" pitchFamily="2" charset="2"/>
              <a:buChar char="Ø"/>
            </a:pPr>
            <a:r>
              <a:rPr lang="fr-FR" sz="1600" dirty="0" smtClean="0"/>
              <a:t> Coordination avec les responsables locaux et régionaux pour la construction d’un</a:t>
            </a:r>
          </a:p>
          <a:p>
            <a:pPr lvl="0"/>
            <a:r>
              <a:rPr lang="fr-FR" sz="1600" dirty="0" smtClean="0"/>
              <a:t>    dispensaire rural </a:t>
            </a:r>
          </a:p>
          <a:p>
            <a:pPr lvl="0">
              <a:buFont typeface="Wingdings" pitchFamily="2" charset="2"/>
              <a:buChar char="Ø"/>
            </a:pPr>
            <a:r>
              <a:rPr lang="fr-FR" sz="1600" dirty="0" smtClean="0"/>
              <a:t> Réalisation d’une étude technique des sentiers et routes liant la région à la route</a:t>
            </a:r>
          </a:p>
          <a:p>
            <a:pPr lvl="0"/>
            <a:r>
              <a:rPr lang="fr-FR" sz="1600" dirty="0" smtClean="0"/>
              <a:t>    secondaire</a:t>
            </a:r>
          </a:p>
          <a:p>
            <a:pPr lvl="0">
              <a:buFont typeface="Wingdings" pitchFamily="2" charset="2"/>
              <a:buChar char="Ø"/>
            </a:pPr>
            <a:r>
              <a:rPr lang="fr-FR" sz="1600" dirty="0" smtClean="0"/>
              <a:t>Organisation des compagnes de vulgarisation dans les domaines sanitaires, </a:t>
            </a:r>
          </a:p>
          <a:p>
            <a:pPr lvl="0"/>
            <a:r>
              <a:rPr lang="fr-FR" sz="1600" dirty="0" smtClean="0"/>
              <a:t>    assainissement et de protection de l’environnement </a:t>
            </a:r>
          </a:p>
          <a:p>
            <a:pPr lvl="0">
              <a:buFont typeface="Wingdings" pitchFamily="2" charset="2"/>
              <a:buChar char="Ø"/>
            </a:pPr>
            <a:r>
              <a:rPr lang="fr-FR" sz="1600" dirty="0" smtClean="0"/>
              <a:t>Coordination des opérations à caractère sanitaire organisées par les associations de la </a:t>
            </a:r>
          </a:p>
          <a:p>
            <a:pPr lvl="0"/>
            <a:r>
              <a:rPr lang="fr-FR" sz="1600" dirty="0" smtClean="0"/>
              <a:t>    société civile (compagnes médicales, diagnostic, vulgarisation, distribution des appareils</a:t>
            </a:r>
          </a:p>
          <a:p>
            <a:pPr lvl="0"/>
            <a:r>
              <a:rPr lang="fr-FR" sz="1600" dirty="0" smtClean="0"/>
              <a:t>    médicaux </a:t>
            </a:r>
            <a:r>
              <a:rPr lang="fr-FR" sz="1600" dirty="0" err="1" smtClean="0"/>
              <a:t>etc</a:t>
            </a:r>
            <a:r>
              <a:rPr lang="fr-FR" sz="1600" dirty="0" smtClean="0"/>
              <a:t>…  </a:t>
            </a:r>
          </a:p>
          <a:p>
            <a:pPr algn="ctr">
              <a:lnSpc>
                <a:spcPct val="200000"/>
              </a:lnSpc>
            </a:pPr>
            <a:r>
              <a:rPr lang="fr-FR" sz="1500" b="1" u="sng" dirty="0" smtClean="0">
                <a:latin typeface="Cambria" pitchFamily="18" charset="0"/>
                <a:cs typeface="Times New Roman" pitchFamily="18" charset="0"/>
              </a:rPr>
              <a:t> </a:t>
            </a:r>
            <a:endParaRPr lang="fr-FR" sz="1500" b="1" u="sng" dirty="0">
              <a:latin typeface="Cambria" pitchFamily="18" charset="0"/>
              <a:cs typeface="Times New Roman" pitchFamily="18" charset="0"/>
            </a:endParaRPr>
          </a:p>
        </p:txBody>
      </p:sp>
      <p:sp>
        <p:nvSpPr>
          <p:cNvPr id="7" name="Rectangle à coins arrondis 6"/>
          <p:cNvSpPr/>
          <p:nvPr/>
        </p:nvSpPr>
        <p:spPr>
          <a:xfrm>
            <a:off x="1403648" y="332656"/>
            <a:ext cx="6408712" cy="576064"/>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400" b="1" dirty="0" smtClean="0">
                <a:latin typeface="Times New Roman" pitchFamily="18" charset="0"/>
                <a:cs typeface="Times New Roman" pitchFamily="18" charset="0"/>
              </a:rPr>
              <a:t>OBJECTIFS DE L’ASSOCIATION </a:t>
            </a:r>
            <a:endParaRPr lang="fr-FR"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331640" y="332656"/>
            <a:ext cx="6120680" cy="504056"/>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3" name="ZoneTexte 2"/>
          <p:cNvSpPr txBox="1"/>
          <p:nvPr/>
        </p:nvSpPr>
        <p:spPr>
          <a:xfrm>
            <a:off x="1043608" y="1124744"/>
            <a:ext cx="7272808" cy="5247590"/>
          </a:xfrm>
          <a:prstGeom prst="rect">
            <a:avLst/>
          </a:prstGeom>
          <a:noFill/>
        </p:spPr>
        <p:txBody>
          <a:bodyPr wrap="square" rtlCol="0">
            <a:spAutoFit/>
          </a:bodyPr>
          <a:lstStyle/>
          <a:p>
            <a:pPr algn="just"/>
            <a:endParaRPr lang="fr-FR" sz="1500" b="1" u="sng" dirty="0" smtClean="0">
              <a:latin typeface="Cambria" pitchFamily="18" charset="0"/>
              <a:cs typeface="Times New Roman" pitchFamily="18" charset="0"/>
            </a:endParaRPr>
          </a:p>
          <a:p>
            <a:pPr lvl="0">
              <a:buFont typeface="Wingdings" pitchFamily="2" charset="2"/>
              <a:buChar char="Ø"/>
            </a:pPr>
            <a:r>
              <a:rPr lang="fr-FR" sz="1600" dirty="0" smtClean="0"/>
              <a:t>Partenariat avec la délégation de l’éducation nationale de Taroudant projet d’alphabétisation au profit de 150 femmes (année scolaire 2008-2009 / 2009-2010 /2010-2011)</a:t>
            </a:r>
          </a:p>
          <a:p>
            <a:pPr lvl="0">
              <a:buFont typeface="Wingdings" pitchFamily="2" charset="2"/>
              <a:buChar char="Ø"/>
            </a:pPr>
            <a:r>
              <a:rPr lang="fr-FR" sz="1600" dirty="0" smtClean="0"/>
              <a:t>Aménagement de l’école primaire en partenariat avec la coopérative Technique Belge </a:t>
            </a:r>
          </a:p>
          <a:p>
            <a:pPr lvl="0">
              <a:buFont typeface="Wingdings" pitchFamily="2" charset="2"/>
              <a:buChar char="Ø"/>
            </a:pPr>
            <a:r>
              <a:rPr lang="fr-FR" sz="1600" dirty="0" smtClean="0"/>
              <a:t>Approvisionnement en Eau Potable en faveur de quatre douars en partenariat avec l’Ambassade du Japon.</a:t>
            </a:r>
          </a:p>
          <a:p>
            <a:pPr lvl="0">
              <a:buFont typeface="Wingdings" pitchFamily="2" charset="2"/>
              <a:buChar char="Ø"/>
            </a:pPr>
            <a:r>
              <a:rPr lang="fr-FR" sz="1600" dirty="0" smtClean="0"/>
              <a:t>Distribution de cartables et fournitures scolaires pour les enfants scolarisés démunis.</a:t>
            </a:r>
          </a:p>
          <a:p>
            <a:pPr lvl="0">
              <a:buFont typeface="Wingdings" pitchFamily="2" charset="2"/>
              <a:buChar char="Ø"/>
            </a:pPr>
            <a:r>
              <a:rPr lang="fr-FR" sz="1600" dirty="0" smtClean="0"/>
              <a:t>Partenariat avec la délégation de l’éducation nationale de Taroudant  </a:t>
            </a:r>
          </a:p>
          <a:p>
            <a:pPr lvl="0">
              <a:buFont typeface="Wingdings" pitchFamily="2" charset="2"/>
              <a:buChar char="Ø"/>
            </a:pPr>
            <a:r>
              <a:rPr lang="fr-FR" sz="1600" dirty="0" smtClean="0"/>
              <a:t>Partenariat avec l’Association X DROME ADVENTURE (ambulance – fournitures scolaires et  matériel paramédical)</a:t>
            </a:r>
          </a:p>
          <a:p>
            <a:pPr lvl="0">
              <a:buFont typeface="Wingdings" pitchFamily="2" charset="2"/>
              <a:buChar char="Ø"/>
            </a:pPr>
            <a:r>
              <a:rPr lang="fr-FR" sz="1600" dirty="0" smtClean="0"/>
              <a:t>Projet de creusement d’un puits en partenariat avec l’entraide allemande et le bassin hydraulique d’Agadir.</a:t>
            </a:r>
          </a:p>
          <a:p>
            <a:pPr lvl="0">
              <a:buFont typeface="Wingdings" pitchFamily="2" charset="2"/>
              <a:buChar char="Ø"/>
            </a:pPr>
            <a:r>
              <a:rPr lang="fr-FR" sz="1600" dirty="0" smtClean="0"/>
              <a:t>Equipement de la coopérative féminine du Douar </a:t>
            </a:r>
            <a:r>
              <a:rPr lang="fr-FR" sz="1600" dirty="0" err="1" smtClean="0"/>
              <a:t>Tignatine</a:t>
            </a:r>
            <a:r>
              <a:rPr lang="fr-FR" sz="1600" dirty="0" smtClean="0"/>
              <a:t> par une machine d’extraction d’huile d’Argan dans le cadre de l’INDH.</a:t>
            </a:r>
          </a:p>
          <a:p>
            <a:pPr lvl="0">
              <a:buFont typeface="Wingdings" pitchFamily="2" charset="2"/>
              <a:buChar char="Ø"/>
            </a:pPr>
            <a:r>
              <a:rPr lang="fr-FR" sz="1600" dirty="0" smtClean="0"/>
              <a:t>Réalisation d’une étude technique pour l’aménagement de la piste reliant le Douar à la route régionale 1706.</a:t>
            </a:r>
          </a:p>
          <a:p>
            <a:pPr lvl="0">
              <a:buFont typeface="Wingdings" pitchFamily="2" charset="2"/>
              <a:buChar char="Ø"/>
            </a:pPr>
            <a:r>
              <a:rPr lang="fr-FR" sz="1600" dirty="0" smtClean="0"/>
              <a:t>Organisation d’un festival culturel et artistique en partenariat avec l’Institut Royal de la Culture Amazigh.  	 </a:t>
            </a:r>
            <a:endParaRPr lang="fr-FR" sz="1600" dirty="0"/>
          </a:p>
        </p:txBody>
      </p:sp>
      <p:sp>
        <p:nvSpPr>
          <p:cNvPr id="4" name="Rectangle 3"/>
          <p:cNvSpPr/>
          <p:nvPr/>
        </p:nvSpPr>
        <p:spPr>
          <a:xfrm>
            <a:off x="1365365" y="332656"/>
            <a:ext cx="6094233" cy="400110"/>
          </a:xfrm>
          <a:prstGeom prst="rect">
            <a:avLst/>
          </a:prstGeom>
        </p:spPr>
        <p:txBody>
          <a:bodyPr wrap="none">
            <a:spAutoFit/>
          </a:bodyPr>
          <a:lstStyle/>
          <a:p>
            <a:pPr algn="ctr"/>
            <a:r>
              <a:rPr lang="fr-FR" sz="2000" b="1" dirty="0" smtClean="0">
                <a:latin typeface="Times New Roman" pitchFamily="18" charset="0"/>
                <a:cs typeface="Times New Roman" pitchFamily="18" charset="0"/>
              </a:rPr>
              <a:t>QUELQUES REALISATIONS DE L’ASSOCIATION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214546" y="2786058"/>
            <a:ext cx="5000660" cy="1292662"/>
          </a:xfrm>
          <a:prstGeom prst="rect">
            <a:avLst/>
          </a:prstGeom>
          <a:noFill/>
        </p:spPr>
        <p:txBody>
          <a:bodyPr wrap="square" rtlCol="0">
            <a:spAutoFit/>
          </a:bodyPr>
          <a:lstStyle/>
          <a:p>
            <a:pPr algn="ctr"/>
            <a:r>
              <a:rPr lang="fr-FR" sz="2600" b="1" dirty="0" smtClean="0"/>
              <a:t>QUELQUES TEMOIGNAGE  DES ACTIVITES DE L’ASSOCIATION EN PHOTOS </a:t>
            </a:r>
            <a:endParaRPr lang="fr-FR" sz="26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4499992" cy="3068960"/>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4499992" y="-27383"/>
            <a:ext cx="4644008" cy="2520279"/>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0" y="2420889"/>
            <a:ext cx="9144000" cy="4437112"/>
          </a:xfrm>
          <a:prstGeom prst="rect">
            <a:avLst/>
          </a:prstGeom>
          <a:noFill/>
          <a:ln w="9525">
            <a:noFill/>
            <a:miter lim="800000"/>
            <a:headEnd/>
            <a:tailEnd/>
          </a:ln>
        </p:spPr>
      </p:pic>
      <p:cxnSp>
        <p:nvCxnSpPr>
          <p:cNvPr id="7" name="Connecteur droit 6"/>
          <p:cNvCxnSpPr/>
          <p:nvPr/>
        </p:nvCxnSpPr>
        <p:spPr>
          <a:xfrm>
            <a:off x="4499992" y="0"/>
            <a:ext cx="0" cy="2420888"/>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4788024" cy="68580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788024" y="1"/>
            <a:ext cx="4355976" cy="6857999"/>
          </a:xfrm>
          <a:prstGeom prst="rect">
            <a:avLst/>
          </a:prstGeom>
          <a:noFill/>
          <a:ln w="9525">
            <a:noFill/>
            <a:miter lim="800000"/>
            <a:headEnd/>
            <a:tailEnd/>
          </a:ln>
        </p:spPr>
      </p:pic>
      <p:cxnSp>
        <p:nvCxnSpPr>
          <p:cNvPr id="4" name="Connecteur droit 3"/>
          <p:cNvCxnSpPr/>
          <p:nvPr/>
        </p:nvCxnSpPr>
        <p:spPr>
          <a:xfrm>
            <a:off x="4788024" y="0"/>
            <a:ext cx="0" cy="685800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716016" y="0"/>
            <a:ext cx="4427984" cy="68580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0" y="0"/>
            <a:ext cx="4716016" cy="3456384"/>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0" y="3501008"/>
            <a:ext cx="4716016" cy="3356992"/>
          </a:xfrm>
          <a:prstGeom prst="rect">
            <a:avLst/>
          </a:prstGeom>
          <a:noFill/>
          <a:ln w="9525">
            <a:noFill/>
            <a:miter lim="800000"/>
            <a:headEnd/>
            <a:tailEnd/>
          </a:ln>
        </p:spPr>
      </p:pic>
      <p:cxnSp>
        <p:nvCxnSpPr>
          <p:cNvPr id="6" name="Connecteur droit 5"/>
          <p:cNvCxnSpPr/>
          <p:nvPr/>
        </p:nvCxnSpPr>
        <p:spPr>
          <a:xfrm>
            <a:off x="4716016" y="0"/>
            <a:ext cx="0" cy="685800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0" y="3429000"/>
            <a:ext cx="4716016" cy="72008"/>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379</Words>
  <Application>Microsoft Office PowerPoint</Application>
  <PresentationFormat>Affichage à l'écran (4:3)</PresentationFormat>
  <Paragraphs>115</Paragraphs>
  <Slides>12</Slides>
  <Notes>2</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Marwa</dc:creator>
  <cp:lastModifiedBy>kasem</cp:lastModifiedBy>
  <cp:revision>18</cp:revision>
  <dcterms:created xsi:type="dcterms:W3CDTF">2012-03-31T07:25:27Z</dcterms:created>
  <dcterms:modified xsi:type="dcterms:W3CDTF">2015-12-19T09:26:09Z</dcterms:modified>
</cp:coreProperties>
</file>